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53.jpeg" ContentType="image/jpeg"/>
  <Override PartName="/ppt/media/image1.jpeg" ContentType="image/jpeg"/>
  <Override PartName="/ppt/media/image28.png" ContentType="image/png"/>
  <Override PartName="/ppt/media/image3.png" ContentType="image/png"/>
  <Override PartName="/ppt/media/image54.jpeg" ContentType="image/jpeg"/>
  <Override PartName="/ppt/media/image2.jpeg" ContentType="image/jpeg"/>
  <Override PartName="/ppt/media/image38.png" ContentType="image/png"/>
  <Override PartName="/ppt/media/image6.jpeg" ContentType="image/jpeg"/>
  <Override PartName="/ppt/media/image58.jpeg" ContentType="image/jpeg"/>
  <Override PartName="/ppt/media/image4.png" ContentType="image/png"/>
  <Override PartName="/ppt/media/image7.png" ContentType="image/png"/>
  <Override PartName="/ppt/media/image62.jpeg" ContentType="image/jpeg"/>
  <Override PartName="/ppt/media/image5.jpeg" ContentType="image/jpeg"/>
  <Override PartName="/ppt/media/image8.jpeg" ContentType="image/jpeg"/>
  <Override PartName="/ppt/media/image41.png" ContentType="image/png"/>
  <Override PartName="/ppt/media/image9.jpeg" ContentType="image/jpe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png" ContentType="image/png"/>
  <Override PartName="/ppt/media/image35.jpeg" ContentType="image/jpeg"/>
  <Override PartName="/ppt/media/image16.jpeg" ContentType="image/jpeg"/>
  <Override PartName="/ppt/media/image49.png" ContentType="image/png"/>
  <Override PartName="/ppt/media/image17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64.png" ContentType="image/png"/>
  <Override PartName="/ppt/media/image23.png" ContentType="image/png"/>
  <Override PartName="/ppt/media/image47.jpeg" ContentType="image/jpeg"/>
  <Override PartName="/ppt/media/image24.png" ContentType="image/png"/>
  <Override PartName="/ppt/media/image25.jpeg" ContentType="image/jpeg"/>
  <Override PartName="/ppt/media/image26.png" ContentType="image/png"/>
  <Override PartName="/ppt/media/image27.jpeg" ContentType="image/jpeg"/>
  <Override PartName="/ppt/media/image30.jpeg" ContentType="image/jpeg"/>
  <Override PartName="/ppt/media/image31.png" ContentType="image/png"/>
  <Override PartName="/ppt/media/image59.jpeg" ContentType="image/jpeg"/>
  <Override PartName="/ppt/media/image32.jpeg" ContentType="image/jpeg"/>
  <Override PartName="/ppt/media/image52.png" ContentType="image/png"/>
  <Override PartName="/ppt/media/image33.jpeg" ContentType="image/jpeg"/>
  <Override PartName="/ppt/media/image34.jpeg" ContentType="image/jpeg"/>
  <Override PartName="/ppt/media/image36.png" ContentType="image/png"/>
  <Override PartName="/ppt/media/image37.jpeg" ContentType="image/jpeg"/>
  <Override PartName="/ppt/media/image39.jpeg" ContentType="image/jpeg"/>
  <Override PartName="/ppt/media/image55.png" ContentType="image/png"/>
  <Override PartName="/ppt/media/image40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60.png" ContentType="image/png"/>
  <Override PartName="/ppt/media/image45.png" ContentType="image/png"/>
  <Override PartName="/ppt/media/image46.jpeg" ContentType="image/jpeg"/>
  <Override PartName="/ppt/media/image48.jpeg" ContentType="image/jpeg"/>
  <Override PartName="/ppt/media/image50.jpeg" ContentType="image/jpeg"/>
  <Override PartName="/ppt/media/image51.jpeg" ContentType="image/jpeg"/>
  <Override PartName="/ppt/media/image56.jpeg" ContentType="image/jpeg"/>
  <Override PartName="/ppt/media/image57.png" ContentType="image/png"/>
  <Override PartName="/ppt/media/image61.jpeg" ContentType="image/jpeg"/>
  <Override PartName="/ppt/media/image63.jpeg" ContentType="image/jpeg"/>
  <Override PartName="/ppt/media/image65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Pulse para desplazar la diapositiva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2000" spc="-1" strike="noStrike">
                <a:latin typeface="Arial"/>
              </a:rPr>
              <a:t>Pulse para editar el formato de las notas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ES" sz="1400" spc="-1" strike="noStrike">
                <a:latin typeface="Times New Roman"/>
              </a:rPr>
              <a:t>&lt;cabecera&gt;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ES" sz="1400" spc="-1" strike="noStrike">
                <a:latin typeface="Times New Roman"/>
              </a:rPr>
              <a:t>&lt;fecha/hora&gt;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ES" sz="1400" spc="-1" strike="noStrike">
                <a:latin typeface="Times New Roman"/>
              </a:defRPr>
            </a:lvl1pPr>
          </a:lstStyle>
          <a:p>
            <a:r>
              <a:rPr b="0" lang="es-ES" sz="1400" spc="-1" strike="noStrike">
                <a:latin typeface="Times New Roman"/>
              </a:rPr>
              <a:t>&lt;pie de página&gt;</a:t>
            </a:r>
            <a:endParaRPr b="0" lang="es-ES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ES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328C1C2B-17B4-4046-80C6-6DFA25D5B0E0}" type="slidenum">
              <a:rPr b="0" lang="es-ES" sz="1400" spc="-1" strike="noStrike">
                <a:latin typeface="Times New Roman"/>
              </a:rPr>
              <a:t>&lt;número&gt;</a:t>
            </a:fld>
            <a:endParaRPr b="0" lang="es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57" name="Shape 24578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-15419520" y="-13203360"/>
            <a:ext cx="18578160" cy="13933080"/>
          </a:xfrm>
          <a:prstGeom prst="rect">
            <a:avLst/>
          </a:prstGeom>
          <a:ln w="0">
            <a:noFill/>
          </a:ln>
        </p:spPr>
      </p:sp>
      <p:sp>
        <p:nvSpPr>
          <p:cNvPr id="271" name="Shape 33794"/>
          <p:cNvSpPr/>
          <p:nvPr/>
        </p:nvSpPr>
        <p:spPr>
          <a:xfrm>
            <a:off x="709560" y="4861080"/>
            <a:ext cx="5630400" cy="45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73" name="Shape 35842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sldImg"/>
          </p:nvPr>
        </p:nvSpPr>
        <p:spPr>
          <a:xfrm>
            <a:off x="1108080" y="812880"/>
            <a:ext cx="5343120" cy="4008240"/>
          </a:xfrm>
          <a:prstGeom prst="rect">
            <a:avLst/>
          </a:prstGeom>
          <a:ln w="0">
            <a:noFill/>
          </a:ln>
        </p:spPr>
      </p:sp>
      <p:sp>
        <p:nvSpPr>
          <p:cNvPr id="275" name="Shape 41986"/>
          <p:cNvSpPr/>
          <p:nvPr/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ldImg"/>
          </p:nvPr>
        </p:nvSpPr>
        <p:spPr>
          <a:xfrm>
            <a:off x="-15419520" y="-13203360"/>
            <a:ext cx="18578160" cy="13933080"/>
          </a:xfrm>
          <a:prstGeom prst="rect">
            <a:avLst/>
          </a:prstGeom>
          <a:ln w="0">
            <a:noFill/>
          </a:ln>
        </p:spPr>
      </p:sp>
      <p:sp>
        <p:nvSpPr>
          <p:cNvPr id="277" name="Shape 43010"/>
          <p:cNvSpPr/>
          <p:nvPr/>
        </p:nvSpPr>
        <p:spPr>
          <a:xfrm>
            <a:off x="709560" y="4861080"/>
            <a:ext cx="5630400" cy="45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59" name="Shape 25602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79" name="Shape 44034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61" name="Shape 26626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63" name="Shape 27650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65" name="Shape 28674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990720" y="77796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267" name="Shape 29698"/>
          <p:cNvSpPr/>
          <p:nvPr/>
        </p:nvSpPr>
        <p:spPr>
          <a:xfrm>
            <a:off x="709560" y="4861080"/>
            <a:ext cx="5679720" cy="46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sldImg"/>
          </p:nvPr>
        </p:nvSpPr>
        <p:spPr>
          <a:xfrm>
            <a:off x="-15419520" y="-13203360"/>
            <a:ext cx="18578160" cy="13933080"/>
          </a:xfrm>
          <a:prstGeom prst="rect">
            <a:avLst/>
          </a:prstGeom>
          <a:ln w="0">
            <a:noFill/>
          </a:ln>
        </p:spPr>
      </p:sp>
      <p:sp>
        <p:nvSpPr>
          <p:cNvPr id="269" name="Shape 32770"/>
          <p:cNvSpPr/>
          <p:nvPr/>
        </p:nvSpPr>
        <p:spPr>
          <a:xfrm>
            <a:off x="709560" y="4861080"/>
            <a:ext cx="5630400" cy="45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E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Shape 1028"/>
          <p:cNvSpPr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066400" cy="29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  <a:defRPr b="0" lang="es-ES" sz="2400" spc="-1" strike="noStrike">
                <a:solidFill>
                  <a:srgbClr val="ffffff"/>
                </a:solidFill>
                <a:latin typeface="Arial"/>
                <a:ea typeface="Arial Unicode MS"/>
              </a:defRPr>
            </a:lvl1pPr>
          </a:lstStyle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Arial"/>
                <a:ea typeface="Arial Unicode MS"/>
              </a:rPr>
              <a:t>&lt;fecha/hora&gt;</a:t>
            </a:r>
            <a:endParaRPr b="0" lang="es-ES" sz="24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Pulse para editar el formato del texto de título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1000" spc="-1" strike="noStrike">
                <a:solidFill>
                  <a:srgbClr val="000000"/>
                </a:solidFill>
                <a:latin typeface="Calibri"/>
              </a:rPr>
              <a:t>Pulse para editar el formato de texto del esquema</a:t>
            </a:r>
            <a:endParaRPr b="1" lang="en-GB" sz="10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</a:rPr>
              <a:t>Segundo nivel del esquema</a:t>
            </a:r>
            <a:endParaRPr b="0" lang="en-GB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Tercer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Cuarto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Quinto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Sexto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Calibri"/>
              </a:rPr>
              <a:t>Séptimo nivel del esquema</a:t>
            </a:r>
            <a:endParaRPr b="0" lang="en-GB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Arial"/>
              </a:rPr>
              <a:t>Pulse para editar el formato del texto de título</a:t>
            </a:r>
            <a:endParaRPr b="0" lang="en-GB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3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3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3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3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3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image" Target="../media/image42.jpe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png"/><Relationship Id="rId4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image" Target="../media/image51.jpeg"/><Relationship Id="rId3" Type="http://schemas.openxmlformats.org/officeDocument/2006/relationships/image" Target="../media/image52.png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jpeg"/><Relationship Id="rId3" Type="http://schemas.openxmlformats.org/officeDocument/2006/relationships/image" Target="../media/image55.png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png"/><Relationship Id="rId3" Type="http://schemas.openxmlformats.org/officeDocument/2006/relationships/image" Target="../media/image58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image" Target="../media/image60.png"/><Relationship Id="rId3" Type="http://schemas.openxmlformats.org/officeDocument/2006/relationships/image" Target="../media/image61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jpe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 4097" descr=""/>
          <p:cNvPicPr/>
          <p:nvPr/>
        </p:nvPicPr>
        <p:blipFill>
          <a:blip r:embed="rId1"/>
          <a:srcRect l="0" t="24691" r="0" b="18311"/>
          <a:stretch/>
        </p:blipFill>
        <p:spPr>
          <a:xfrm>
            <a:off x="2303640" y="0"/>
            <a:ext cx="6857640" cy="6857640"/>
          </a:xfrm>
          <a:prstGeom prst="rect">
            <a:avLst/>
          </a:prstGeom>
          <a:ln w="0">
            <a:noFill/>
          </a:ln>
        </p:spPr>
      </p:pic>
      <p:sp>
        <p:nvSpPr>
          <p:cNvPr id="85" name="Shape 4098"/>
          <p:cNvSpPr/>
          <p:nvPr/>
        </p:nvSpPr>
        <p:spPr>
          <a:xfrm>
            <a:off x="0" y="4933800"/>
            <a:ext cx="914364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Shape 4099"/>
          <p:cNvSpPr/>
          <p:nvPr/>
        </p:nvSpPr>
        <p:spPr>
          <a:xfrm>
            <a:off x="1368360" y="2232000"/>
            <a:ext cx="6048000" cy="29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Image 4100" descr=""/>
          <p:cNvPicPr/>
          <p:nvPr/>
        </p:nvPicPr>
        <p:blipFill>
          <a:blip r:embed="rId2"/>
          <a:stretch/>
        </p:blipFill>
        <p:spPr>
          <a:xfrm>
            <a:off x="2519280" y="610380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88" name="Shape 4101"/>
          <p:cNvSpPr/>
          <p:nvPr/>
        </p:nvSpPr>
        <p:spPr>
          <a:xfrm>
            <a:off x="4896000" y="3959280"/>
            <a:ext cx="417636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KANPABENTURA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89" name="Shape 4102"/>
          <p:cNvSpPr/>
          <p:nvPr/>
        </p:nvSpPr>
        <p:spPr>
          <a:xfrm>
            <a:off x="0" y="3200400"/>
            <a:ext cx="4176360" cy="24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UDAKO </a:t>
            </a:r>
            <a:endParaRPr b="0" lang="es-ES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OPORRAK</a:t>
            </a:r>
            <a:endParaRPr b="0" lang="es-ES" sz="6000" spc="-1" strike="noStrike">
              <a:latin typeface="Arial"/>
            </a:endParaRPr>
          </a:p>
        </p:txBody>
      </p:sp>
      <p:sp>
        <p:nvSpPr>
          <p:cNvPr id="90" name="Shape 4103"/>
          <p:cNvSpPr/>
          <p:nvPr/>
        </p:nvSpPr>
        <p:spPr>
          <a:xfrm>
            <a:off x="6227640" y="3240000"/>
            <a:ext cx="15840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2024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91" name="Image 4104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92" name="Image 4105" descr=""/>
          <p:cNvPicPr/>
          <p:nvPr/>
        </p:nvPicPr>
        <p:blipFill>
          <a:blip r:embed="rId4"/>
          <a:srcRect l="0" t="0" r="62038" b="0"/>
          <a:stretch/>
        </p:blipFill>
        <p:spPr>
          <a:xfrm>
            <a:off x="0" y="71280"/>
            <a:ext cx="2495160" cy="342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age 13313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6480"/>
            <a:ext cx="9143640" cy="1766520"/>
          </a:xfrm>
          <a:prstGeom prst="rect">
            <a:avLst/>
          </a:prstGeom>
          <a:ln w="0">
            <a:noFill/>
          </a:ln>
        </p:spPr>
      </p:pic>
      <p:pic>
        <p:nvPicPr>
          <p:cNvPr id="180" name="Image 13314" descr=""/>
          <p:cNvPicPr/>
          <p:nvPr/>
        </p:nvPicPr>
        <p:blipFill>
          <a:blip r:embed="rId2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81" name="Image 13315" descr=""/>
          <p:cNvPicPr/>
          <p:nvPr/>
        </p:nvPicPr>
        <p:blipFill>
          <a:blip r:embed="rId3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82" name="Shape 13316"/>
          <p:cNvSpPr/>
          <p:nvPr/>
        </p:nvSpPr>
        <p:spPr>
          <a:xfrm>
            <a:off x="4717800" y="2447640"/>
            <a:ext cx="1800" cy="266400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Shape 13317"/>
          <p:cNvSpPr/>
          <p:nvPr/>
        </p:nvSpPr>
        <p:spPr>
          <a:xfrm>
            <a:off x="1728720" y="1341360"/>
            <a:ext cx="2709360" cy="5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GARRANTZITSUA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84" name="Shape 13318"/>
          <p:cNvSpPr/>
          <p:nvPr/>
        </p:nvSpPr>
        <p:spPr>
          <a:xfrm>
            <a:off x="-179280" y="2060640"/>
            <a:ext cx="4717800" cy="411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Lehenengo egunean ezinbestekoa izango da hurrengo dokumentua sinatuta ekartzea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s-ES" sz="1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· PARTE-HARTZAILEAK TRATAMENTUREN BAT JARRAITU BEHAR BADU EDO BOTIKAREN BAT HARTU, BAIMEN-DOKUMENTUA SINATU: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85" name="Image 13319" descr=""/>
          <p:cNvPicPr/>
          <p:nvPr/>
        </p:nvPicPr>
        <p:blipFill>
          <a:blip r:embed="rId4"/>
          <a:stretch/>
        </p:blipFill>
        <p:spPr>
          <a:xfrm>
            <a:off x="2957400" y="3768840"/>
            <a:ext cx="3517560" cy="2869920"/>
          </a:xfrm>
          <a:prstGeom prst="rect">
            <a:avLst/>
          </a:prstGeom>
          <a:ln w="0">
            <a:noFill/>
          </a:ln>
        </p:spPr>
      </p:pic>
      <p:sp>
        <p:nvSpPr>
          <p:cNvPr id="186" name="Shape 13320"/>
          <p:cNvSpPr/>
          <p:nvPr/>
        </p:nvSpPr>
        <p:spPr>
          <a:xfrm>
            <a:off x="4799160" y="2033640"/>
            <a:ext cx="4717800" cy="40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El primer día, es imprescindible traer firmado el siguiente documento: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· EN EL CASO DE QUE EL/LA MENOR NECESITE CONTINUAR UN TRATAMIENTO O TOMAR ALGÚN MEDICAMENTO, FIRMAR DOCUMENTO DE AUTORIZACIÓN: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187" name="Shape 13321"/>
          <p:cNvSpPr/>
          <p:nvPr/>
        </p:nvSpPr>
        <p:spPr>
          <a:xfrm>
            <a:off x="5137200" y="1341360"/>
            <a:ext cx="2709360" cy="57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IMPORTANTE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 14337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pic>
        <p:nvPicPr>
          <p:cNvPr id="189" name="Image 14338" descr=""/>
          <p:cNvPicPr/>
          <p:nvPr/>
        </p:nvPicPr>
        <p:blipFill>
          <a:blip r:embed="rId2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190" name="Image 14339" descr=""/>
          <p:cNvPicPr/>
          <p:nvPr/>
        </p:nvPicPr>
        <p:blipFill>
          <a:blip r:embed="rId3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sp>
        <p:nvSpPr>
          <p:cNvPr id="191" name="Shape 14340"/>
          <p:cNvSpPr/>
          <p:nvPr/>
        </p:nvSpPr>
        <p:spPr>
          <a:xfrm>
            <a:off x="1728720" y="2651040"/>
            <a:ext cx="270936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GARRANTZITSUA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92" name="Shape 14341"/>
          <p:cNvSpPr/>
          <p:nvPr/>
        </p:nvSpPr>
        <p:spPr>
          <a:xfrm>
            <a:off x="5137200" y="2627280"/>
            <a:ext cx="270936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IMPORTANTE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93" name="Shape 14342"/>
          <p:cNvSpPr/>
          <p:nvPr/>
        </p:nvSpPr>
        <p:spPr>
          <a:xfrm>
            <a:off x="4717800" y="3384360"/>
            <a:ext cx="1800" cy="266400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Shape 14343"/>
          <p:cNvSpPr/>
          <p:nvPr/>
        </p:nvSpPr>
        <p:spPr>
          <a:xfrm>
            <a:off x="-179280" y="3311640"/>
            <a:ext cx="4717800" cy="28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Lehenengo egunean eraman behar dutena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s-ES" sz="1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· Uztailak 8an lehenengo geldialdia Lizarran egingo dugunez, 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“Kayak”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ekintza burutzera, nerabe bakoitzak etxetik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BAZKARIA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eramango du.</a:t>
            </a:r>
            <a:endParaRPr b="0" lang="es-ES" sz="1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· Maletatik kanpo, </a:t>
            </a:r>
            <a:r>
              <a:rPr b="0" lang="es-E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motxila txikian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“Kayak”</a:t>
            </a:r>
            <a:endParaRPr b="0" lang="es-ES" sz="1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ekintzarako </a:t>
            </a:r>
            <a:r>
              <a:rPr b="1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BAINUJANTZIA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TOALLA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ERREKARAKO OINETAKOAK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EGUZKITAKO KREMA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eta</a:t>
            </a:r>
            <a:endParaRPr b="0" lang="es-ES" sz="16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ALDATZEKO ARROPA.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195" name="Shape 14344"/>
          <p:cNvSpPr/>
          <p:nvPr/>
        </p:nvSpPr>
        <p:spPr>
          <a:xfrm>
            <a:off x="4788000" y="3311640"/>
            <a:ext cx="4211280" cy="28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El primer día tendrán que traer: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·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El 8 de Julio haremos la primera parada en Estella, para realizar la actividad de 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“Kayak”,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por lo que cada adolescente tendrá que traer su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COMIDA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de casa.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· Fuera de la maleta, en la </a:t>
            </a:r>
            <a:r>
              <a:rPr b="0" lang="es-ES" sz="16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mochila pequeña: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BAÑADOR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TOALLA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CALZADO DE RIO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CREMA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DE SOL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y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ROPA PARA CAMBIARSE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, para la actividad de “Kayak”.</a:t>
            </a:r>
            <a:endParaRPr b="0" lang="es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15361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197" name="Shape 15362"/>
          <p:cNvSpPr/>
          <p:nvPr/>
        </p:nvSpPr>
        <p:spPr>
          <a:xfrm>
            <a:off x="2548080" y="2806560"/>
            <a:ext cx="4400280" cy="32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9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98" name="Shape 15363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Shape 15364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Shape 15365"/>
          <p:cNvSpPr/>
          <p:nvPr/>
        </p:nvSpPr>
        <p:spPr>
          <a:xfrm>
            <a:off x="2735280" y="287280"/>
            <a:ext cx="3526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600" spc="-1" strike="noStrike">
                <a:solidFill>
                  <a:srgbClr val="000000"/>
                </a:solidFill>
                <a:latin typeface="Calibri"/>
                <a:ea typeface="Arial Unicode MS"/>
              </a:rPr>
              <a:t>KANPABENTURA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201" name="Shape 15366"/>
          <p:cNvSpPr/>
          <p:nvPr/>
        </p:nvSpPr>
        <p:spPr>
          <a:xfrm>
            <a:off x="1079640" y="2519280"/>
            <a:ext cx="6479640" cy="209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02" name="Image 15367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03" name="Image 15368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04" name="Shape 15369"/>
          <p:cNvSpPr/>
          <p:nvPr/>
        </p:nvSpPr>
        <p:spPr>
          <a:xfrm>
            <a:off x="287280" y="879480"/>
            <a:ext cx="8206920" cy="47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291960" algn="ctr">
              <a:lnSpc>
                <a:spcPct val="100000"/>
              </a:lnSpc>
              <a:spcBef>
                <a:spcPts val="964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LAN TALDEA – </a:t>
            </a:r>
            <a:r>
              <a:rPr b="1" i="1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GRUPO DE TRABAJO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Zuzendaria/</a:t>
            </a:r>
            <a:r>
              <a:rPr b="0" i="1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Directora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:    IDOIA MOTIÑO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Begiraleak /</a:t>
            </a:r>
            <a:r>
              <a:rPr b="0" i="1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monitorado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:</a:t>
            </a: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       </a:t>
            </a:r>
            <a:endParaRPr b="0" lang="es-ES" sz="18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IRAITZ BENGOETXEA (1.TALDEA)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ESTI PEREZ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(2.TALDEA)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LAURA CANO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(3.TALDEA)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AINHOA BELZA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(3.TALDEA)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IMANOL SORS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(4.TALDEA)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AINHOA AZURMENDI 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ＭＳ Ｐゴシック"/>
              </a:rPr>
              <a:t>(5.TALDEA)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endParaRPr b="0" lang="es-ES" sz="2400" spc="-1" strike="noStrike">
              <a:latin typeface="Arial"/>
            </a:endParaRPr>
          </a:p>
          <a:p>
            <a:pPr marL="343080" indent="-291960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24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endParaRPr b="0" lang="es-E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 16385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206" name="Image 16386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07" name="Image 16387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08" name="Shape 16388"/>
          <p:cNvSpPr/>
          <p:nvPr/>
        </p:nvSpPr>
        <p:spPr>
          <a:xfrm>
            <a:off x="2735280" y="287280"/>
            <a:ext cx="3526920" cy="5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TALDEAK</a:t>
            </a:r>
            <a:endParaRPr b="0" lang="es-ES" sz="3200" spc="-1" strike="noStrike">
              <a:latin typeface="Arial"/>
            </a:endParaRPr>
          </a:p>
        </p:txBody>
      </p:sp>
      <p:graphicFrame>
        <p:nvGraphicFramePr>
          <p:cNvPr id="209" name=""/>
          <p:cNvGraphicFramePr/>
          <p:nvPr/>
        </p:nvGraphicFramePr>
        <p:xfrm>
          <a:off x="2981160" y="938160"/>
          <a:ext cx="2999880" cy="4103280"/>
        </p:xfrm>
        <a:graphic>
          <a:graphicData uri="http://schemas.openxmlformats.org/drawingml/2006/table">
            <a:tbl>
              <a:tblPr/>
              <a:tblGrid>
                <a:gridCol w="3000240"/>
              </a:tblGrid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1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1.TALDEA. IRAITZ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5910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5940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6263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6265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6382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6383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6330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6331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6314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 17409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211" name="Image 17410" descr=""/>
          <p:cNvPicPr/>
          <p:nvPr/>
        </p:nvPicPr>
        <p:blipFill>
          <a:blip r:embed="rId2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212" name="Image 17411" descr=""/>
          <p:cNvPicPr/>
          <p:nvPr/>
        </p:nvPicPr>
        <p:blipFill>
          <a:blip r:embed="rId3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13" name=""/>
          <p:cNvGraphicFramePr/>
          <p:nvPr/>
        </p:nvGraphicFramePr>
        <p:xfrm>
          <a:off x="2981160" y="939960"/>
          <a:ext cx="2999880" cy="4103280"/>
        </p:xfrm>
        <a:graphic>
          <a:graphicData uri="http://schemas.openxmlformats.org/drawingml/2006/table">
            <a:tbl>
              <a:tblPr/>
              <a:tblGrid>
                <a:gridCol w="3000240"/>
              </a:tblGrid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1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2.TALDEA. ESTI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6251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6328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6371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6373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6374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6376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5586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5665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5667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5898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pic>
        <p:nvPicPr>
          <p:cNvPr id="214" name="Image 17458" descr=""/>
          <p:cNvPicPr/>
          <p:nvPr/>
        </p:nvPicPr>
        <p:blipFill>
          <a:blip r:embed="rId4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 18433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216" name="Image 18434" descr=""/>
          <p:cNvPicPr/>
          <p:nvPr/>
        </p:nvPicPr>
        <p:blipFill>
          <a:blip r:embed="rId2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217" name="Image 18435" descr=""/>
          <p:cNvPicPr/>
          <p:nvPr/>
        </p:nvPicPr>
        <p:blipFill>
          <a:blip r:embed="rId3"/>
          <a:stretch/>
        </p:blipFill>
        <p:spPr>
          <a:xfrm>
            <a:off x="289080" y="5907240"/>
            <a:ext cx="1434600" cy="725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18" name=""/>
          <p:cNvGraphicFramePr/>
          <p:nvPr/>
        </p:nvGraphicFramePr>
        <p:xfrm>
          <a:off x="2981160" y="650880"/>
          <a:ext cx="2999880" cy="4333680"/>
        </p:xfrm>
        <a:graphic>
          <a:graphicData uri="http://schemas.openxmlformats.org/drawingml/2006/table">
            <a:tbl>
              <a:tblPr/>
              <a:tblGrid>
                <a:gridCol w="3000240"/>
              </a:tblGrid>
              <a:tr h="6033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1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3.TALDEA. LAURA eta AINHOA B.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5509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5645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5663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5895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5896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5897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5902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6244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6312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6313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 19457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220" name="Image 19458" descr=""/>
          <p:cNvPicPr/>
          <p:nvPr/>
        </p:nvPicPr>
        <p:blipFill>
          <a:blip r:embed="rId2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221" name="Image 19459" descr=""/>
          <p:cNvPicPr/>
          <p:nvPr/>
        </p:nvPicPr>
        <p:blipFill>
          <a:blip r:embed="rId3"/>
          <a:stretch/>
        </p:blipFill>
        <p:spPr>
          <a:xfrm>
            <a:off x="289080" y="5907240"/>
            <a:ext cx="1434600" cy="725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22" name=""/>
          <p:cNvGraphicFramePr/>
          <p:nvPr/>
        </p:nvGraphicFramePr>
        <p:xfrm>
          <a:off x="2981160" y="939960"/>
          <a:ext cx="2999880" cy="4103280"/>
        </p:xfrm>
        <a:graphic>
          <a:graphicData uri="http://schemas.openxmlformats.org/drawingml/2006/table">
            <a:tbl>
              <a:tblPr/>
              <a:tblGrid>
                <a:gridCol w="3000240"/>
              </a:tblGrid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1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4.TALDEA. IMANOL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6350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6351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6353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6348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6349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6316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6317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6071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6319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6072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 20481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224" name="Image 20482" descr=""/>
          <p:cNvPicPr/>
          <p:nvPr/>
        </p:nvPicPr>
        <p:blipFill>
          <a:blip r:embed="rId2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225" name="Image 20483" descr=""/>
          <p:cNvPicPr/>
          <p:nvPr/>
        </p:nvPicPr>
        <p:blipFill>
          <a:blip r:embed="rId3"/>
          <a:stretch/>
        </p:blipFill>
        <p:spPr>
          <a:xfrm>
            <a:off x="289080" y="5907240"/>
            <a:ext cx="1434600" cy="7250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26" name=""/>
          <p:cNvGraphicFramePr/>
          <p:nvPr/>
        </p:nvGraphicFramePr>
        <p:xfrm>
          <a:off x="2946240" y="939960"/>
          <a:ext cx="2999880" cy="4103280"/>
        </p:xfrm>
        <a:graphic>
          <a:graphicData uri="http://schemas.openxmlformats.org/drawingml/2006/table">
            <a:tbl>
              <a:tblPr/>
              <a:tblGrid>
                <a:gridCol w="3000240"/>
              </a:tblGrid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1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1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5.TALDEA. AINHOA A.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5899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5900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6302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6321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6322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6323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6324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6325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2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6326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736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lnSpc>
                          <a:spcPct val="80000"/>
                        </a:lnSpc>
                        <a:spcBef>
                          <a:spcPts val="37"/>
                        </a:spcBef>
                        <a:spcAft>
                          <a:spcPts val="37"/>
                        </a:spcAft>
                        <a:buNone/>
                        <a:tabLst>
                          <a:tab algn="l" pos="0"/>
                        </a:tabLst>
                      </a:pPr>
                      <a:r>
                        <a:rPr b="0" lang="eu-ES" sz="1800" spc="-1" strike="noStrike">
                          <a:solidFill>
                            <a:srgbClr val="000000"/>
                          </a:solidFill>
                          <a:latin typeface="Arial"/>
                          <a:ea typeface="Microsoft YaHei"/>
                        </a:rPr>
                        <a:t>6327</a:t>
                      </a:r>
                      <a:endParaRPr b="0" lang="es-ES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 21505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228" name="Shape 21506"/>
          <p:cNvSpPr/>
          <p:nvPr/>
        </p:nvSpPr>
        <p:spPr>
          <a:xfrm>
            <a:off x="503280" y="3182760"/>
            <a:ext cx="3742920" cy="11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29" name="Shape 21507"/>
          <p:cNvSpPr/>
          <p:nvPr/>
        </p:nvSpPr>
        <p:spPr>
          <a:xfrm>
            <a:off x="5184720" y="3205080"/>
            <a:ext cx="3671640" cy="113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230" name="Shape 21508"/>
          <p:cNvSpPr/>
          <p:nvPr/>
        </p:nvSpPr>
        <p:spPr>
          <a:xfrm>
            <a:off x="289080" y="3672000"/>
            <a:ext cx="4019040" cy="23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Aurten lehen aldiz izena eman duzuen guztiei kontua sortu zaizue: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Izena ematerakoan sartutako informazioa ikusteko. 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Taldearen argazkiak ikusi ahal izango dituzue.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Oraindik ez bazarete sartu, gazteria.errenteria.eus web orrialdean dagoen bideoa pausuak azaltzen zaizkizue.</a:t>
            </a:r>
            <a:endParaRPr b="0" lang="es-ES" sz="1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Edozein zalantza izanez gero, jarri harremanetan Gazteria departamentuarekin: 943449606</a:t>
            </a:r>
            <a:endParaRPr b="0" lang="es-ES" sz="1200" spc="-1" strike="noStrike">
              <a:latin typeface="Arial"/>
            </a:endParaRPr>
          </a:p>
        </p:txBody>
      </p:sp>
      <p:sp>
        <p:nvSpPr>
          <p:cNvPr id="231" name="Shape 21509"/>
          <p:cNvSpPr/>
          <p:nvPr/>
        </p:nvSpPr>
        <p:spPr>
          <a:xfrm>
            <a:off x="4608360" y="3672000"/>
            <a:ext cx="4292280" cy="25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Si este año es la primera vez que habéis hecho la inscripción, se os ha creado una cuenta: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Consultar los datos que distéis al hacer la inscripción.  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Las fotografías del grupo.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Si todavía no habéis entrado, lo podréis hacer a través de la página web gazteria.errenteria.eus siguiendo los pasos que aparecen en el vídeo.</a:t>
            </a:r>
            <a:endParaRPr b="0" lang="es-ES" sz="1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200" spc="-1" strike="noStrike">
                <a:solidFill>
                  <a:srgbClr val="000000"/>
                </a:solidFill>
                <a:latin typeface="Cambria"/>
                <a:ea typeface="DejaVu Sans"/>
              </a:rPr>
              <a:t>Para cualquier duda, poneos en contacto con el Departamento de Juventud en el 943449606.</a:t>
            </a:r>
            <a:endParaRPr b="0" lang="es-ES" sz="1200" spc="-1" strike="noStrike">
              <a:latin typeface="Arial"/>
            </a:endParaRPr>
          </a:p>
        </p:txBody>
      </p:sp>
      <p:pic>
        <p:nvPicPr>
          <p:cNvPr id="232" name="Image 21510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33" name="Image 21511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34" name="Shape 21512"/>
          <p:cNvSpPr/>
          <p:nvPr/>
        </p:nvSpPr>
        <p:spPr>
          <a:xfrm>
            <a:off x="4464000" y="3384360"/>
            <a:ext cx="1440" cy="273528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Shape 21513"/>
          <p:cNvSpPr/>
          <p:nvPr/>
        </p:nvSpPr>
        <p:spPr>
          <a:xfrm>
            <a:off x="1644480" y="3095640"/>
            <a:ext cx="2663640" cy="52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2600" spc="-1" strike="noStrike">
                <a:solidFill>
                  <a:srgbClr val="000000"/>
                </a:solidFill>
                <a:latin typeface="Cambria"/>
                <a:ea typeface="DejaVu Sans"/>
              </a:rPr>
              <a:t>KONTUAN IZAN!</a:t>
            </a:r>
            <a:endParaRPr b="0" lang="es-ES" sz="2600" spc="-1" strike="noStrike">
              <a:latin typeface="Arial"/>
            </a:endParaRPr>
          </a:p>
        </p:txBody>
      </p:sp>
      <p:sp>
        <p:nvSpPr>
          <p:cNvPr id="236" name="Shape 21514"/>
          <p:cNvSpPr/>
          <p:nvPr/>
        </p:nvSpPr>
        <p:spPr>
          <a:xfrm>
            <a:off x="4637160" y="3095640"/>
            <a:ext cx="3211200" cy="52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2600" spc="-1" strike="noStrike">
                <a:solidFill>
                  <a:srgbClr val="000000"/>
                </a:solidFill>
                <a:latin typeface="Cambria"/>
                <a:ea typeface="DejaVu Sans"/>
              </a:rPr>
              <a:t>¡TENED EN CUENTA!</a:t>
            </a:r>
            <a:endParaRPr b="0" lang="es-E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 22529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238" name="Image 22530" descr=""/>
          <p:cNvPicPr/>
          <p:nvPr/>
        </p:nvPicPr>
        <p:blipFill>
          <a:blip r:embed="rId2"/>
          <a:stretch/>
        </p:blipFill>
        <p:spPr>
          <a:xfrm>
            <a:off x="2890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39" name="Image 22531" descr=""/>
          <p:cNvPicPr/>
          <p:nvPr/>
        </p:nvPicPr>
        <p:blipFill>
          <a:blip r:embed="rId3"/>
          <a:stretch/>
        </p:blipFill>
        <p:spPr>
          <a:xfrm>
            <a:off x="7326360" y="619272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40" name="Shape 22532"/>
          <p:cNvSpPr/>
          <p:nvPr/>
        </p:nvSpPr>
        <p:spPr>
          <a:xfrm>
            <a:off x="1681200" y="576360"/>
            <a:ext cx="126972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BLOGA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41" name="Shape 22533"/>
          <p:cNvSpPr/>
          <p:nvPr/>
        </p:nvSpPr>
        <p:spPr>
          <a:xfrm>
            <a:off x="6048360" y="561960"/>
            <a:ext cx="270936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BLOG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242" name="Shape 22534"/>
          <p:cNvSpPr/>
          <p:nvPr/>
        </p:nvSpPr>
        <p:spPr>
          <a:xfrm>
            <a:off x="4464000" y="792000"/>
            <a:ext cx="1440" cy="395928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Shape 22535"/>
          <p:cNvSpPr/>
          <p:nvPr/>
        </p:nvSpPr>
        <p:spPr>
          <a:xfrm>
            <a:off x="-108000" y="1316160"/>
            <a:ext cx="4717800" cy="28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Udaleko web gunean: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https://beire2024.wordpress.com/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BALORAZIORAKO INKESTA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200" spc="-1" strike="noStrike" u="sng">
                <a:solidFill>
                  <a:srgbClr val="000000"/>
                </a:solidFill>
                <a:uFillTx/>
                <a:latin typeface="Calibri Light"/>
                <a:ea typeface="DejaVu Sans"/>
              </a:rPr>
              <a:t>Emailez</a:t>
            </a:r>
            <a:r>
              <a:rPr b="0" lang="es-ES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 bidaliko zaizue.</a:t>
            </a:r>
            <a:endParaRPr b="0" lang="es-ES" sz="2200" spc="-1" strike="noStrike">
              <a:latin typeface="Arial"/>
            </a:endParaRPr>
          </a:p>
        </p:txBody>
      </p:sp>
      <p:sp>
        <p:nvSpPr>
          <p:cNvPr id="244" name="Shape 22536"/>
          <p:cNvSpPr/>
          <p:nvPr/>
        </p:nvSpPr>
        <p:spPr>
          <a:xfrm>
            <a:off x="4317840" y="1316160"/>
            <a:ext cx="4717800" cy="28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000000"/>
                </a:solidFill>
                <a:latin typeface="Calibri Light"/>
                <a:ea typeface="DejaVu Sans"/>
              </a:rPr>
              <a:t>Página web ayuntamiento:</a:t>
            </a: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https://beire2024.wordpress.com/</a:t>
            </a:r>
            <a:endParaRPr b="0" lang="es-ES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LA ENCUESTA PARA LA VALORACIÓN </a:t>
            </a:r>
            <a:endParaRPr b="0" lang="es-E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Se enviará por </a:t>
            </a:r>
            <a:r>
              <a:rPr b="0" lang="es-ES" sz="2200" spc="-1" strike="noStrike" u="sng">
                <a:solidFill>
                  <a:srgbClr val="000000"/>
                </a:solidFill>
                <a:uFillTx/>
                <a:latin typeface="Calibri Light"/>
                <a:ea typeface="DejaVu Sans"/>
              </a:rPr>
              <a:t>mail</a:t>
            </a:r>
            <a:r>
              <a:rPr b="0" lang="es-ES" sz="2200" spc="-1" strike="noStrike">
                <a:solidFill>
                  <a:srgbClr val="000000"/>
                </a:solidFill>
                <a:latin typeface="Calibri Light"/>
                <a:ea typeface="DejaVu Sans"/>
              </a:rPr>
              <a:t>.</a:t>
            </a:r>
            <a:endParaRPr b="0" lang="es-E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5121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94" name="Shape 5122"/>
          <p:cNvSpPr/>
          <p:nvPr/>
        </p:nvSpPr>
        <p:spPr>
          <a:xfrm>
            <a:off x="431640" y="14558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Shape 5123"/>
          <p:cNvSpPr/>
          <p:nvPr/>
        </p:nvSpPr>
        <p:spPr>
          <a:xfrm>
            <a:off x="457200" y="2565360"/>
            <a:ext cx="39682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Shape 5124"/>
          <p:cNvSpPr/>
          <p:nvPr/>
        </p:nvSpPr>
        <p:spPr>
          <a:xfrm>
            <a:off x="4643280" y="1455840"/>
            <a:ext cx="39715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Shape 5125"/>
          <p:cNvSpPr/>
          <p:nvPr/>
        </p:nvSpPr>
        <p:spPr>
          <a:xfrm>
            <a:off x="4788000" y="255744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Image 5126" descr=""/>
          <p:cNvPicPr/>
          <p:nvPr/>
        </p:nvPicPr>
        <p:blipFill>
          <a:blip r:embed="rId2"/>
          <a:stretch/>
        </p:blipFill>
        <p:spPr>
          <a:xfrm>
            <a:off x="7397640" y="611964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99" name="Shape 5127"/>
          <p:cNvSpPr/>
          <p:nvPr/>
        </p:nvSpPr>
        <p:spPr>
          <a:xfrm>
            <a:off x="252360" y="1655640"/>
            <a:ext cx="8640360" cy="435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4400" spc="-1" strike="noStrike">
                <a:solidFill>
                  <a:srgbClr val="000000"/>
                </a:solidFill>
                <a:latin typeface="Calibri"/>
                <a:ea typeface="Arial Unicode MS"/>
              </a:rPr>
              <a:t>BEIRE</a:t>
            </a:r>
            <a:endParaRPr b="0" lang="es-ES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Irteera /</a:t>
            </a: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Salida: 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UZTAILAREN 8an /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 8 de JULIO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8:45etan Galizia biribilgunean /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 8:45 rotonda Galicia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9:00tan autobusa irtengo da /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9:00 salida del autobús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1" i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(begiraleak lehenago egongo dira)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 </a:t>
            </a: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 (los monitores estarán antes)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6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Itzulia / </a:t>
            </a: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Regreso:</a:t>
            </a:r>
            <a:endParaRPr b="0" lang="es-E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UZTAILAREN 17an / </a:t>
            </a:r>
            <a:r>
              <a:rPr b="0" lang="es-ES" sz="3200" spc="-1" strike="noStrike">
                <a:solidFill>
                  <a:srgbClr val="000000"/>
                </a:solidFill>
                <a:latin typeface="Calibri"/>
                <a:ea typeface="Arial Unicode MS"/>
              </a:rPr>
              <a:t>17 de JULIO</a:t>
            </a:r>
            <a:endParaRPr b="0" lang="es-E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4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17:30 - 18:00etan Galizia biribilgunean /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17:30 – 18:00</a:t>
            </a:r>
            <a:r>
              <a:rPr b="1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  </a:t>
            </a: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Arial Unicode MS"/>
              </a:rPr>
              <a:t>rotonda Galicia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00" name="Image 5128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Image 23553" descr=""/>
          <p:cNvPicPr/>
          <p:nvPr/>
        </p:nvPicPr>
        <p:blipFill>
          <a:blip r:embed="rId1"/>
          <a:srcRect l="0" t="24691" r="0" b="18311"/>
          <a:stretch/>
        </p:blipFill>
        <p:spPr>
          <a:xfrm>
            <a:off x="2287440" y="1440"/>
            <a:ext cx="6857640" cy="6857640"/>
          </a:xfrm>
          <a:prstGeom prst="rect">
            <a:avLst/>
          </a:prstGeom>
          <a:ln w="0">
            <a:noFill/>
          </a:ln>
        </p:spPr>
      </p:pic>
      <p:sp>
        <p:nvSpPr>
          <p:cNvPr id="246" name="Shape 23554"/>
          <p:cNvSpPr/>
          <p:nvPr/>
        </p:nvSpPr>
        <p:spPr>
          <a:xfrm>
            <a:off x="0" y="4933800"/>
            <a:ext cx="9143640" cy="94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Shape 23555"/>
          <p:cNvSpPr/>
          <p:nvPr/>
        </p:nvSpPr>
        <p:spPr>
          <a:xfrm>
            <a:off x="1368360" y="2232000"/>
            <a:ext cx="6048000" cy="295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Image 23556" descr=""/>
          <p:cNvPicPr/>
          <p:nvPr/>
        </p:nvPicPr>
        <p:blipFill>
          <a:blip r:embed="rId2"/>
          <a:stretch/>
        </p:blipFill>
        <p:spPr>
          <a:xfrm>
            <a:off x="2519280" y="610380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249" name="Shape 23557"/>
          <p:cNvSpPr/>
          <p:nvPr/>
        </p:nvSpPr>
        <p:spPr>
          <a:xfrm>
            <a:off x="4932360" y="4103640"/>
            <a:ext cx="417492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KANPABENTURA</a:t>
            </a:r>
            <a:endParaRPr b="0" lang="es-ES" sz="4000" spc="-1" strike="noStrike">
              <a:latin typeface="Arial"/>
            </a:endParaRPr>
          </a:p>
        </p:txBody>
      </p:sp>
      <p:sp>
        <p:nvSpPr>
          <p:cNvPr id="250" name="Shape 23558"/>
          <p:cNvSpPr/>
          <p:nvPr/>
        </p:nvSpPr>
        <p:spPr>
          <a:xfrm>
            <a:off x="0" y="3200400"/>
            <a:ext cx="4176360" cy="248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UDAKO </a:t>
            </a:r>
            <a:endParaRPr b="0" lang="es-ES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6000" spc="-1" strike="noStrike">
                <a:solidFill>
                  <a:srgbClr val="000000"/>
                </a:solidFill>
                <a:latin typeface="Cambria"/>
                <a:ea typeface="Arial Unicode MS"/>
              </a:rPr>
              <a:t>OPORRAK</a:t>
            </a:r>
            <a:endParaRPr b="0" lang="es-ES" sz="6000" spc="-1" strike="noStrike">
              <a:latin typeface="Arial"/>
            </a:endParaRPr>
          </a:p>
        </p:txBody>
      </p:sp>
      <p:sp>
        <p:nvSpPr>
          <p:cNvPr id="251" name="Shape 23559"/>
          <p:cNvSpPr/>
          <p:nvPr/>
        </p:nvSpPr>
        <p:spPr>
          <a:xfrm>
            <a:off x="6767640" y="3240000"/>
            <a:ext cx="158400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4000" spc="-1" strike="noStrike">
                <a:solidFill>
                  <a:srgbClr val="000000"/>
                </a:solidFill>
                <a:latin typeface="Cambria"/>
                <a:ea typeface="Arial Unicode MS"/>
              </a:rPr>
              <a:t>2024</a:t>
            </a:r>
            <a:endParaRPr b="0" lang="es-ES" sz="4000" spc="-1" strike="noStrike">
              <a:latin typeface="Arial"/>
            </a:endParaRPr>
          </a:p>
        </p:txBody>
      </p:sp>
      <p:pic>
        <p:nvPicPr>
          <p:cNvPr id="252" name="Image 23560" descr=""/>
          <p:cNvPicPr/>
          <p:nvPr/>
        </p:nvPicPr>
        <p:blipFill>
          <a:blip r:embed="rId3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253" name="Image 23561" descr=""/>
          <p:cNvPicPr/>
          <p:nvPr/>
        </p:nvPicPr>
        <p:blipFill>
          <a:blip r:embed="rId4"/>
          <a:srcRect l="0" t="0" r="62038" b="0"/>
          <a:stretch/>
        </p:blipFill>
        <p:spPr>
          <a:xfrm>
            <a:off x="0" y="71280"/>
            <a:ext cx="2495160" cy="3422160"/>
          </a:xfrm>
          <a:prstGeom prst="rect">
            <a:avLst/>
          </a:prstGeom>
          <a:ln w="0">
            <a:noFill/>
          </a:ln>
        </p:spPr>
      </p:pic>
      <p:sp>
        <p:nvSpPr>
          <p:cNvPr id="254" name="Shape 23562"/>
          <p:cNvSpPr/>
          <p:nvPr/>
        </p:nvSpPr>
        <p:spPr>
          <a:xfrm>
            <a:off x="4103640" y="216000"/>
            <a:ext cx="453528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Cambria"/>
                <a:ea typeface="Arial Unicode MS"/>
              </a:rPr>
              <a:t>gazteria.errenteria.eus</a:t>
            </a:r>
            <a:endParaRPr b="0" lang="es-ES" sz="3200" spc="-1" strike="noStrike">
              <a:latin typeface="Arial"/>
            </a:endParaRPr>
          </a:p>
        </p:txBody>
      </p:sp>
      <p:sp>
        <p:nvSpPr>
          <p:cNvPr id="255" name="Shape 23563"/>
          <p:cNvSpPr/>
          <p:nvPr/>
        </p:nvSpPr>
        <p:spPr>
          <a:xfrm>
            <a:off x="4103640" y="936720"/>
            <a:ext cx="403200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200" spc="-1" strike="noStrike">
                <a:solidFill>
                  <a:srgbClr val="000000"/>
                </a:solidFill>
                <a:latin typeface="Cambria"/>
                <a:ea typeface="Arial Unicode MS"/>
              </a:rPr>
              <a:t>Idoia: 644662210</a:t>
            </a:r>
            <a:endParaRPr b="0" lang="es-E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 6145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sp>
        <p:nvSpPr>
          <p:cNvPr id="102" name="Shape 6146"/>
          <p:cNvSpPr/>
          <p:nvPr/>
        </p:nvSpPr>
        <p:spPr>
          <a:xfrm>
            <a:off x="360360" y="763560"/>
            <a:ext cx="3995280" cy="161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Shape 6147"/>
          <p:cNvSpPr/>
          <p:nvPr/>
        </p:nvSpPr>
        <p:spPr>
          <a:xfrm>
            <a:off x="360360" y="2160720"/>
            <a:ext cx="3952440" cy="32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Shape 6148"/>
          <p:cNvSpPr/>
          <p:nvPr/>
        </p:nvSpPr>
        <p:spPr>
          <a:xfrm>
            <a:off x="4667400" y="863640"/>
            <a:ext cx="3971520" cy="14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Shape 6149"/>
          <p:cNvSpPr/>
          <p:nvPr/>
        </p:nvSpPr>
        <p:spPr>
          <a:xfrm>
            <a:off x="4533840" y="144360"/>
            <a:ext cx="1440" cy="388944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Shape 6150"/>
          <p:cNvSpPr/>
          <p:nvPr/>
        </p:nvSpPr>
        <p:spPr>
          <a:xfrm>
            <a:off x="4824360" y="2230560"/>
            <a:ext cx="3952440" cy="374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7" name="Image 6151" descr=""/>
          <p:cNvPicPr/>
          <p:nvPr/>
        </p:nvPicPr>
        <p:blipFill>
          <a:blip r:embed="rId2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08" name="Shape 6152"/>
          <p:cNvSpPr/>
          <p:nvPr/>
        </p:nvSpPr>
        <p:spPr>
          <a:xfrm>
            <a:off x="289080" y="576360"/>
            <a:ext cx="4103280" cy="56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HELBURU OROKORRAK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09" name="Shape 6153"/>
          <p:cNvSpPr/>
          <p:nvPr/>
        </p:nvSpPr>
        <p:spPr>
          <a:xfrm>
            <a:off x="4751280" y="576360"/>
            <a:ext cx="40874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2800" spc="-1" strike="noStrike">
                <a:solidFill>
                  <a:srgbClr val="000000"/>
                </a:solidFill>
                <a:latin typeface="Cambria"/>
                <a:ea typeface="Arial Unicode MS"/>
              </a:rPr>
              <a:t>OBJETIVOS GENERALES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10" name="Shape 6154"/>
          <p:cNvSpPr/>
          <p:nvPr/>
        </p:nvSpPr>
        <p:spPr>
          <a:xfrm>
            <a:off x="4751280" y="1152360"/>
            <a:ext cx="4247640" cy="355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Generar un espacio educativo y seguro para el tiempo libre en verano. 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Experiencias positivas en grupo.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Desarrollar relaciones tanto entre menores como con monitorado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Favorecer el desarrollo individual desde el grupo de iguales.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Conocer los recursos del pueblo de Beire, así como los de los alrededores.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Utilizar el euskera de un modo normalizado.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11" name="Shape 6155"/>
          <p:cNvSpPr/>
          <p:nvPr/>
        </p:nvSpPr>
        <p:spPr>
          <a:xfrm>
            <a:off x="287280" y="1166760"/>
            <a:ext cx="403200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Udan aisialdirako esparru hezitzaile eta segurua sortzea.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Taldean esperientzia positiboak.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Gazte zein begiraleekin, harremanak garatzea.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Berdinen taldetik abiaturik norbanakoaren nortasuna garatzea.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Beireko zein inguruko baliabideak ezagutzea</a:t>
            </a:r>
            <a:endParaRPr b="0" lang="es-ES" sz="1800" spc="-1" strike="noStrike">
              <a:latin typeface="Arial"/>
            </a:endParaRPr>
          </a:p>
          <a:p>
            <a:pPr marL="203040" indent="-203040"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203040"/>
                <a:tab algn="l" pos="650880"/>
                <a:tab algn="l" pos="1100160"/>
                <a:tab algn="l" pos="1549440"/>
                <a:tab algn="l" pos="1998720"/>
                <a:tab algn="l" pos="2448000"/>
                <a:tab algn="l" pos="2897280"/>
                <a:tab algn="l" pos="3346560"/>
                <a:tab algn="l" pos="3795840"/>
                <a:tab algn="l" pos="4245120"/>
                <a:tab algn="l" pos="4694400"/>
                <a:tab algn="l" pos="5143680"/>
                <a:tab algn="l" pos="5592600"/>
                <a:tab algn="l" pos="6041880"/>
                <a:tab algn="l" pos="6491160"/>
                <a:tab algn="l" pos="6940440"/>
                <a:tab algn="l" pos="7389720"/>
                <a:tab algn="l" pos="7839000"/>
                <a:tab algn="l" pos="8288280"/>
                <a:tab algn="l" pos="8737560"/>
                <a:tab algn="l" pos="9186840"/>
                <a:tab algn="l" pos="9429840"/>
                <a:tab algn="l" pos="9879120"/>
                <a:tab algn="l" pos="10328400"/>
                <a:tab algn="l" pos="10777680"/>
                <a:tab algn="l" pos="10779120"/>
                <a:tab algn="l" pos="1078056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Euskara modu normalizatuan erabiltzea.</a:t>
            </a:r>
            <a:endParaRPr b="0" lang="es-ES" sz="1800" spc="-1" strike="noStrike">
              <a:latin typeface="Arial"/>
            </a:endParaRPr>
          </a:p>
        </p:txBody>
      </p:sp>
      <p:pic>
        <p:nvPicPr>
          <p:cNvPr id="112" name="Image 6156" descr=""/>
          <p:cNvPicPr/>
          <p:nvPr/>
        </p:nvPicPr>
        <p:blipFill>
          <a:blip r:embed="rId3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 7169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114" name="Shape 7170"/>
          <p:cNvSpPr/>
          <p:nvPr/>
        </p:nvSpPr>
        <p:spPr>
          <a:xfrm>
            <a:off x="503280" y="944640"/>
            <a:ext cx="39952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Shape 7171"/>
          <p:cNvSpPr/>
          <p:nvPr/>
        </p:nvSpPr>
        <p:spPr>
          <a:xfrm>
            <a:off x="4572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404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404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16" name="Shape 7172"/>
          <p:cNvSpPr/>
          <p:nvPr/>
        </p:nvSpPr>
        <p:spPr>
          <a:xfrm>
            <a:off x="4643280" y="1455840"/>
            <a:ext cx="421272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Shape 7173"/>
          <p:cNvSpPr/>
          <p:nvPr/>
        </p:nvSpPr>
        <p:spPr>
          <a:xfrm>
            <a:off x="47880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Shape 7174"/>
          <p:cNvSpPr/>
          <p:nvPr/>
        </p:nvSpPr>
        <p:spPr>
          <a:xfrm>
            <a:off x="4533840" y="3527280"/>
            <a:ext cx="1440" cy="180036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Shape 7175"/>
          <p:cNvSpPr/>
          <p:nvPr/>
        </p:nvSpPr>
        <p:spPr>
          <a:xfrm>
            <a:off x="277920" y="194472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0000"/>
              </a:lnSpc>
              <a:spcBef>
                <a:spcPts val="564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4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4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4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20" name="Shape 7176"/>
          <p:cNvSpPr/>
          <p:nvPr/>
        </p:nvSpPr>
        <p:spPr>
          <a:xfrm>
            <a:off x="4751280" y="2087640"/>
            <a:ext cx="396036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80000"/>
              </a:lnSpc>
              <a:spcBef>
                <a:spcPts val="564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64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21" name="Shape 7177"/>
          <p:cNvSpPr/>
          <p:nvPr/>
        </p:nvSpPr>
        <p:spPr>
          <a:xfrm>
            <a:off x="4948200" y="1231920"/>
            <a:ext cx="397944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Shape 7178"/>
          <p:cNvSpPr/>
          <p:nvPr/>
        </p:nvSpPr>
        <p:spPr>
          <a:xfrm>
            <a:off x="4967280" y="3959280"/>
            <a:ext cx="3742920" cy="16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Igualdad, equidad y diversidad. </a:t>
            </a:r>
            <a:endParaRPr b="0" lang="es-E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Proactividad, proximidad, personalización, continuidad y prevención.</a:t>
            </a:r>
            <a:endParaRPr b="0" lang="es-ES" sz="1800" spc="-1" strike="noStrike">
              <a:latin typeface="Arial"/>
            </a:endParaRPr>
          </a:p>
        </p:txBody>
      </p:sp>
      <p:sp>
        <p:nvSpPr>
          <p:cNvPr id="123" name="Shape 7179"/>
          <p:cNvSpPr/>
          <p:nvPr/>
        </p:nvSpPr>
        <p:spPr>
          <a:xfrm>
            <a:off x="277920" y="3911760"/>
            <a:ext cx="3970080" cy="191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Berdintasuna, ekitatea eta aniztasuna.</a:t>
            </a:r>
            <a:r>
              <a:rPr b="0" i="1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endParaRPr b="0" lang="es-ES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Proaktibitatea, hurbiltasuna, pertsonalizazioa, jarraipena eta prebentzioa.</a:t>
            </a:r>
            <a:r>
              <a:rPr b="0" lang="es-ES" sz="2000" spc="-1" strike="noStrike">
                <a:solidFill>
                  <a:srgbClr val="000000"/>
                </a:solidFill>
                <a:latin typeface="Cambria"/>
                <a:ea typeface="Arial Unicode MS"/>
              </a:rPr>
              <a:t> 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24" name="Shape 7180"/>
          <p:cNvSpPr/>
          <p:nvPr/>
        </p:nvSpPr>
        <p:spPr>
          <a:xfrm>
            <a:off x="853920" y="3240000"/>
            <a:ext cx="375408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METODOLOGIA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125" name="Shape 7181"/>
          <p:cNvSpPr/>
          <p:nvPr/>
        </p:nvSpPr>
        <p:spPr>
          <a:xfrm>
            <a:off x="4933800" y="3240000"/>
            <a:ext cx="363348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METODOLOGÍA</a:t>
            </a:r>
            <a:endParaRPr b="0" lang="es-ES" sz="3600" spc="-1" strike="noStrike">
              <a:latin typeface="Arial"/>
            </a:endParaRPr>
          </a:p>
        </p:txBody>
      </p:sp>
      <p:pic>
        <p:nvPicPr>
          <p:cNvPr id="126" name="Image 7182" descr=""/>
          <p:cNvPicPr/>
          <p:nvPr/>
        </p:nvPicPr>
        <p:blipFill>
          <a:blip r:embed="rId2"/>
          <a:stretch/>
        </p:blipFill>
        <p:spPr>
          <a:xfrm>
            <a:off x="287280" y="590400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27" name="Image 7183" descr=""/>
          <p:cNvPicPr/>
          <p:nvPr/>
        </p:nvPicPr>
        <p:blipFill>
          <a:blip r:embed="rId3"/>
          <a:stretch/>
        </p:blipFill>
        <p:spPr>
          <a:xfrm>
            <a:off x="7397640" y="6119640"/>
            <a:ext cx="1456920" cy="44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8193"/>
          <p:cNvSpPr/>
          <p:nvPr/>
        </p:nvSpPr>
        <p:spPr>
          <a:xfrm>
            <a:off x="-79200" y="1368360"/>
            <a:ext cx="461448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Shape 8194"/>
          <p:cNvSpPr/>
          <p:nvPr/>
        </p:nvSpPr>
        <p:spPr>
          <a:xfrm>
            <a:off x="4572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404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404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30" name="Shape 8195"/>
          <p:cNvSpPr/>
          <p:nvPr/>
        </p:nvSpPr>
        <p:spPr>
          <a:xfrm>
            <a:off x="4535640" y="1309680"/>
            <a:ext cx="4476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Shape 8196"/>
          <p:cNvSpPr/>
          <p:nvPr/>
        </p:nvSpPr>
        <p:spPr>
          <a:xfrm>
            <a:off x="47880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Shape 8197"/>
          <p:cNvSpPr/>
          <p:nvPr/>
        </p:nvSpPr>
        <p:spPr>
          <a:xfrm>
            <a:off x="468360" y="2492280"/>
            <a:ext cx="397152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95200" indent="-284040">
              <a:lnSpc>
                <a:spcPct val="100000"/>
              </a:lnSpc>
              <a:spcBef>
                <a:spcPts val="663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5200" indent="-284040">
              <a:lnSpc>
                <a:spcPct val="100000"/>
              </a:lnSpc>
              <a:spcBef>
                <a:spcPts val="663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5200" indent="-284040">
              <a:lnSpc>
                <a:spcPct val="100000"/>
              </a:lnSpc>
              <a:spcBef>
                <a:spcPts val="663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33" name="Shape 8198"/>
          <p:cNvSpPr/>
          <p:nvPr/>
        </p:nvSpPr>
        <p:spPr>
          <a:xfrm>
            <a:off x="4788000" y="2260440"/>
            <a:ext cx="3971520" cy="379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95200" indent="-284040">
              <a:lnSpc>
                <a:spcPct val="100000"/>
              </a:lnSpc>
              <a:spcBef>
                <a:spcPts val="663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5200" indent="-284040">
              <a:lnSpc>
                <a:spcPct val="100000"/>
              </a:lnSpc>
              <a:spcBef>
                <a:spcPts val="663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34" name="Shape 8199"/>
          <p:cNvSpPr/>
          <p:nvPr/>
        </p:nvSpPr>
        <p:spPr>
          <a:xfrm>
            <a:off x="368280" y="36360"/>
            <a:ext cx="373500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PROGRAMAZIOA</a:t>
            </a:r>
            <a:endParaRPr b="0" lang="es-ES" sz="3600" spc="-1" strike="noStrike">
              <a:latin typeface="Arial"/>
            </a:endParaRPr>
          </a:p>
        </p:txBody>
      </p:sp>
      <p:sp>
        <p:nvSpPr>
          <p:cNvPr id="135" name="Shape 8200"/>
          <p:cNvSpPr/>
          <p:nvPr/>
        </p:nvSpPr>
        <p:spPr>
          <a:xfrm>
            <a:off x="4802040" y="46080"/>
            <a:ext cx="3789000" cy="68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3600" spc="-1" strike="noStrike">
                <a:solidFill>
                  <a:srgbClr val="000000"/>
                </a:solidFill>
                <a:latin typeface="Cambria"/>
                <a:ea typeface="Arial Unicode MS"/>
              </a:rPr>
              <a:t>PROGRAMACIÓN</a:t>
            </a:r>
            <a:endParaRPr b="0" lang="es-ES" sz="3600" spc="-1" strike="noStrike">
              <a:latin typeface="Arial"/>
            </a:endParaRPr>
          </a:p>
        </p:txBody>
      </p:sp>
      <p:pic>
        <p:nvPicPr>
          <p:cNvPr id="136" name="Image 8201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137" name="Image 8202" descr=""/>
          <p:cNvPicPr/>
          <p:nvPr/>
        </p:nvPicPr>
        <p:blipFill>
          <a:blip r:embed="rId2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38" name="Image 8203" descr=""/>
          <p:cNvPicPr/>
          <p:nvPr/>
        </p:nvPicPr>
        <p:blipFill>
          <a:blip r:embed="rId3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139" name="Image 8204" descr=""/>
          <p:cNvPicPr/>
          <p:nvPr/>
        </p:nvPicPr>
        <p:blipFill>
          <a:blip r:embed="rId4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sp>
        <p:nvSpPr>
          <p:cNvPr id="140" name="Shape 8205"/>
          <p:cNvSpPr/>
          <p:nvPr/>
        </p:nvSpPr>
        <p:spPr>
          <a:xfrm>
            <a:off x="216000" y="720720"/>
            <a:ext cx="4117680" cy="48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Kirol ekintzak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  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(Barranco Perdido, Kayak, Salting, Boloak, Rocopolis)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Jolasak eta dinamikak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Eskulanak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Gaubelak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Beire, Astitz, Olite, Lizarra, Tafalla, Iruña eta Enciso herriak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Olite, Tafalla eta Barranco Perdidoko igerilekuak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Irteerak: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38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     </a:t>
            </a: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Mendukiloko kobazuloaren bixita gidatua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41" name="Shape 8206"/>
          <p:cNvSpPr/>
          <p:nvPr/>
        </p:nvSpPr>
        <p:spPr>
          <a:xfrm>
            <a:off x="4896000" y="733320"/>
            <a:ext cx="4176360" cy="49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Actividades deportivas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  </a:t>
            </a: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(El Barranco Perdido, Kayak, Salting, Bowling, Rocópolis)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Juegos y dinámicas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Manualidades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Veladas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Pueblos de Beire, Astiz, Olite, Estella, Tafalla, Pamplona y Enciso 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Piscinas de Olite, Tafalla y Barranco perdido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Excursiones: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839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      </a:t>
            </a:r>
            <a:r>
              <a:rPr b="0" i="1" lang="es-ES" sz="2000" spc="-1" strike="noStrike">
                <a:solidFill>
                  <a:srgbClr val="000000"/>
                </a:solidFill>
                <a:latin typeface="Calibri"/>
                <a:ea typeface="Arial Unicode MS"/>
              </a:rPr>
              <a:t>Visita guiada a la Cueva de Mendukilo</a:t>
            </a:r>
            <a:endParaRPr b="0" lang="es-ES" sz="2000" spc="-1" strike="noStrike">
              <a:latin typeface="Arial"/>
            </a:endParaRPr>
          </a:p>
        </p:txBody>
      </p:sp>
      <p:sp>
        <p:nvSpPr>
          <p:cNvPr id="142" name="Shape 8207"/>
          <p:cNvSpPr/>
          <p:nvPr/>
        </p:nvSpPr>
        <p:spPr>
          <a:xfrm>
            <a:off x="4532040" y="647640"/>
            <a:ext cx="3240" cy="482436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 9217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0"/>
            <a:ext cx="9143640" cy="3526920"/>
          </a:xfrm>
          <a:prstGeom prst="rect">
            <a:avLst/>
          </a:prstGeom>
          <a:ln w="0">
            <a:noFill/>
          </a:ln>
        </p:spPr>
      </p:pic>
      <p:sp>
        <p:nvSpPr>
          <p:cNvPr id="144" name="Shape 9218"/>
          <p:cNvSpPr/>
          <p:nvPr/>
        </p:nvSpPr>
        <p:spPr>
          <a:xfrm>
            <a:off x="-108000" y="1081080"/>
            <a:ext cx="4932000" cy="13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Shape 9219"/>
          <p:cNvSpPr/>
          <p:nvPr/>
        </p:nvSpPr>
        <p:spPr>
          <a:xfrm>
            <a:off x="457200" y="25653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260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260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46" name="Shape 9220"/>
          <p:cNvSpPr/>
          <p:nvPr/>
        </p:nvSpPr>
        <p:spPr>
          <a:xfrm>
            <a:off x="4392720" y="1050840"/>
            <a:ext cx="5400360" cy="139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Shape 9221"/>
          <p:cNvSpPr/>
          <p:nvPr/>
        </p:nvSpPr>
        <p:spPr>
          <a:xfrm>
            <a:off x="4788000" y="2567160"/>
            <a:ext cx="397008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1280" indent="-28260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41280" indent="-282600">
              <a:lnSpc>
                <a:spcPct val="100000"/>
              </a:lnSpc>
              <a:spcBef>
                <a:spcPts val="8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48" name="Shape 9222"/>
          <p:cNvSpPr/>
          <p:nvPr/>
        </p:nvSpPr>
        <p:spPr>
          <a:xfrm>
            <a:off x="4535280" y="2519280"/>
            <a:ext cx="1440" cy="360036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Shape 9223"/>
          <p:cNvSpPr/>
          <p:nvPr/>
        </p:nvSpPr>
        <p:spPr>
          <a:xfrm>
            <a:off x="371520" y="2158920"/>
            <a:ext cx="397152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20760" indent="-285840">
              <a:lnSpc>
                <a:spcPct val="90000"/>
              </a:lnSpc>
              <a:spcBef>
                <a:spcPts val="4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20760" indent="-285840">
              <a:lnSpc>
                <a:spcPct val="1000"/>
              </a:lnSpc>
              <a:spcBef>
                <a:spcPts val="4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320760" indent="-285840">
              <a:lnSpc>
                <a:spcPct val="90000"/>
              </a:lnSpc>
              <a:spcBef>
                <a:spcPts val="4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50" name="Shape 9224"/>
          <p:cNvSpPr/>
          <p:nvPr/>
        </p:nvSpPr>
        <p:spPr>
          <a:xfrm>
            <a:off x="4941720" y="2376360"/>
            <a:ext cx="3985920" cy="356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293760" indent="-282600">
              <a:lnSpc>
                <a:spcPct val="1000"/>
              </a:lnSpc>
              <a:spcBef>
                <a:spcPts val="4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  <a:p>
            <a:pPr marL="293760" indent="-282600">
              <a:lnSpc>
                <a:spcPct val="100000"/>
              </a:lnSpc>
              <a:spcBef>
                <a:spcPts val="462"/>
              </a:spcBef>
              <a:spcAft>
                <a:spcPts val="62"/>
              </a:spcAft>
              <a:buNone/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sp>
        <p:nvSpPr>
          <p:cNvPr id="151" name="Shape 9225"/>
          <p:cNvSpPr/>
          <p:nvPr/>
        </p:nvSpPr>
        <p:spPr>
          <a:xfrm>
            <a:off x="2016000" y="2722680"/>
            <a:ext cx="227772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GOMENDIOAK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52" name="Shape 9226"/>
          <p:cNvSpPr/>
          <p:nvPr/>
        </p:nvSpPr>
        <p:spPr>
          <a:xfrm>
            <a:off x="4824360" y="2722680"/>
            <a:ext cx="317952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RECOMENDACIONES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53" name="Shape 9227"/>
          <p:cNvSpPr/>
          <p:nvPr/>
        </p:nvSpPr>
        <p:spPr>
          <a:xfrm>
            <a:off x="144360" y="3311640"/>
            <a:ext cx="4176360" cy="28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Gurasoek </a:t>
            </a:r>
            <a:r>
              <a:rPr b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ezingo dituzte, ez dei ezta bisitarik egin</a:t>
            </a: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 partehartzaileei.</a:t>
            </a:r>
            <a:endParaRPr b="0" lang="es-ES" sz="15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Behar izan ezkero gurasoek zuzendariaren telefonora deitu </a:t>
            </a: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dezakete eta honek beharrezkoa den informazioa emango die.</a:t>
            </a:r>
            <a:endParaRPr b="0" lang="es-ES" sz="15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Parte hartzaileek </a:t>
            </a:r>
            <a:r>
              <a:rPr b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ez dute mugikorra* ezta argazki kamera eraman beharrik.</a:t>
            </a:r>
            <a:endParaRPr b="0" lang="es-ES" sz="15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Tabakoa, alkohola eta sustantzia ilegalak debekatuak daude.</a:t>
            </a:r>
            <a:endParaRPr b="0" lang="es-ES" sz="15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Guraso/tutoreen jarraipena.</a:t>
            </a:r>
            <a:endParaRPr b="0" lang="es-ES" sz="1500" spc="-1" strike="noStrike">
              <a:latin typeface="Arial"/>
            </a:endParaRPr>
          </a:p>
        </p:txBody>
      </p:sp>
      <p:sp>
        <p:nvSpPr>
          <p:cNvPr id="154" name="Shape 9228"/>
          <p:cNvSpPr/>
          <p:nvPr/>
        </p:nvSpPr>
        <p:spPr>
          <a:xfrm>
            <a:off x="4824360" y="3311640"/>
            <a:ext cx="4176360" cy="266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No se podrán realizar ni visitas ni llamadas telefónicas </a:t>
            </a:r>
            <a:r>
              <a:rPr b="0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por parte de padres/madres a jóvenes.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1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En caso de verdadera  necesidad los padres/madres podrán llamar a un nº de teléfono de la directora </a:t>
            </a:r>
            <a:r>
              <a:rPr b="0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que les facilitará información. 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Los participantes </a:t>
            </a:r>
            <a:r>
              <a:rPr b="1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no necesitan llevar móvil* ni cámaras digitales.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 Prohibidos el consumo de tabaco, alcohol y sustancias ilegales.</a:t>
            </a:r>
            <a:endParaRPr b="0" lang="es-ES" sz="1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913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500" spc="-1" strike="noStrike">
                <a:solidFill>
                  <a:srgbClr val="000000"/>
                </a:solidFill>
                <a:latin typeface="Calibri"/>
                <a:ea typeface="Arial Unicode MS"/>
              </a:rPr>
              <a:t>·Seguimiento de madres/padres/tutores.</a:t>
            </a:r>
            <a:endParaRPr b="0" lang="es-ES" sz="1500" spc="-1" strike="noStrike">
              <a:latin typeface="Arial"/>
            </a:endParaRPr>
          </a:p>
        </p:txBody>
      </p:sp>
      <p:pic>
        <p:nvPicPr>
          <p:cNvPr id="155" name="Image 9229" descr=""/>
          <p:cNvPicPr/>
          <p:nvPr/>
        </p:nvPicPr>
        <p:blipFill>
          <a:blip r:embed="rId2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56" name="Image 9230" descr=""/>
          <p:cNvPicPr/>
          <p:nvPr/>
        </p:nvPicPr>
        <p:blipFill>
          <a:blip r:embed="rId3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 10241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-36360" y="0"/>
            <a:ext cx="9143640" cy="2707920"/>
          </a:xfrm>
          <a:prstGeom prst="rect">
            <a:avLst/>
          </a:prstGeom>
          <a:ln w="0">
            <a:noFill/>
          </a:ln>
        </p:spPr>
      </p:pic>
      <p:pic>
        <p:nvPicPr>
          <p:cNvPr id="158" name="Image 10242" descr=""/>
          <p:cNvPicPr/>
          <p:nvPr/>
        </p:nvPicPr>
        <p:blipFill>
          <a:blip r:embed="rId2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pic>
        <p:nvPicPr>
          <p:cNvPr id="159" name="Image 10243" descr=""/>
          <p:cNvPicPr/>
          <p:nvPr/>
        </p:nvPicPr>
        <p:blipFill>
          <a:blip r:embed="rId3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sp>
        <p:nvSpPr>
          <p:cNvPr id="160" name="Shape 10244"/>
          <p:cNvSpPr/>
          <p:nvPr/>
        </p:nvSpPr>
        <p:spPr>
          <a:xfrm>
            <a:off x="4535280" y="2519280"/>
            <a:ext cx="1440" cy="90000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Shape 10245"/>
          <p:cNvSpPr/>
          <p:nvPr/>
        </p:nvSpPr>
        <p:spPr>
          <a:xfrm>
            <a:off x="2016000" y="1052640"/>
            <a:ext cx="22777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MUGIKORRA*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62" name="Shape 10246"/>
          <p:cNvSpPr/>
          <p:nvPr/>
        </p:nvSpPr>
        <p:spPr>
          <a:xfrm>
            <a:off x="4811760" y="1052640"/>
            <a:ext cx="31795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MÓVIL*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163" name="Image 10247" descr=""/>
          <p:cNvPicPr/>
          <p:nvPr/>
        </p:nvPicPr>
        <p:blipFill>
          <a:blip r:embed="rId4"/>
          <a:stretch/>
        </p:blipFill>
        <p:spPr>
          <a:xfrm>
            <a:off x="2016000" y="1700280"/>
            <a:ext cx="4492440" cy="5124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1265"/>
          <p:cNvSpPr/>
          <p:nvPr/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Shape 11266"/>
          <p:cNvSpPr/>
          <p:nvPr/>
        </p:nvSpPr>
        <p:spPr>
          <a:xfrm>
            <a:off x="1143000" y="3602160"/>
            <a:ext cx="6857640" cy="165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Shape 11267"/>
          <p:cNvSpPr/>
          <p:nvPr/>
        </p:nvSpPr>
        <p:spPr>
          <a:xfrm>
            <a:off x="457200" y="6356520"/>
            <a:ext cx="207288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400" spc="-1" strike="noStrike">
                <a:solidFill>
                  <a:srgbClr val="ffffff"/>
                </a:solidFill>
                <a:latin typeface="Calibri"/>
                <a:ea typeface="Arial Unicode MS"/>
              </a:rPr>
              <a:t>21/05/18</a:t>
            </a:r>
            <a:endParaRPr b="0" lang="es-ES" sz="2400" spc="-1" strike="noStrike">
              <a:latin typeface="Arial"/>
            </a:endParaRPr>
          </a:p>
        </p:txBody>
      </p:sp>
      <p:pic>
        <p:nvPicPr>
          <p:cNvPr id="167" name="Image 11268" descr=""/>
          <p:cNvPicPr/>
          <p:nvPr/>
        </p:nvPicPr>
        <p:blipFill>
          <a:blip r:embed="rId1"/>
          <a:srcRect l="0" t="30856" r="0" b="0"/>
          <a:stretch/>
        </p:blipFill>
        <p:spPr>
          <a:xfrm>
            <a:off x="0" y="23760"/>
            <a:ext cx="9143640" cy="2707920"/>
          </a:xfrm>
          <a:prstGeom prst="rect">
            <a:avLst/>
          </a:prstGeom>
          <a:ln w="0">
            <a:noFill/>
          </a:ln>
        </p:spPr>
      </p:pic>
      <p:pic>
        <p:nvPicPr>
          <p:cNvPr id="168" name="Image 11269" descr=""/>
          <p:cNvPicPr/>
          <p:nvPr/>
        </p:nvPicPr>
        <p:blipFill>
          <a:blip r:embed="rId2"/>
          <a:stretch/>
        </p:blipFill>
        <p:spPr>
          <a:xfrm>
            <a:off x="1187280" y="2413080"/>
            <a:ext cx="7057800" cy="4033440"/>
          </a:xfrm>
          <a:prstGeom prst="rect">
            <a:avLst/>
          </a:prstGeom>
          <a:ln w="0">
            <a:noFill/>
          </a:ln>
        </p:spPr>
      </p:pic>
      <p:sp>
        <p:nvSpPr>
          <p:cNvPr id="169" name="Shape 11270"/>
          <p:cNvSpPr/>
          <p:nvPr/>
        </p:nvSpPr>
        <p:spPr>
          <a:xfrm>
            <a:off x="2016000" y="1052640"/>
            <a:ext cx="22777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MUGIKORRA*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70" name="Shape 11271"/>
          <p:cNvSpPr/>
          <p:nvPr/>
        </p:nvSpPr>
        <p:spPr>
          <a:xfrm>
            <a:off x="4811760" y="1052640"/>
            <a:ext cx="3179520" cy="64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MÓVIL*</a:t>
            </a:r>
            <a:endParaRPr b="0" lang="es-E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 12289" descr=""/>
          <p:cNvPicPr/>
          <p:nvPr/>
        </p:nvPicPr>
        <p:blipFill>
          <a:blip r:embed="rId1"/>
          <a:srcRect l="0" t="0" r="0" b="43052"/>
          <a:stretch/>
        </p:blipFill>
        <p:spPr>
          <a:xfrm>
            <a:off x="-3240" y="3983040"/>
            <a:ext cx="9143640" cy="2890440"/>
          </a:xfrm>
          <a:prstGeom prst="rect">
            <a:avLst/>
          </a:prstGeom>
          <a:ln w="0">
            <a:noFill/>
          </a:ln>
        </p:spPr>
      </p:pic>
      <p:pic>
        <p:nvPicPr>
          <p:cNvPr id="172" name="Image 12290" descr=""/>
          <p:cNvPicPr/>
          <p:nvPr/>
        </p:nvPicPr>
        <p:blipFill>
          <a:blip r:embed="rId2"/>
          <a:stretch/>
        </p:blipFill>
        <p:spPr>
          <a:xfrm>
            <a:off x="287280" y="5905440"/>
            <a:ext cx="1434600" cy="725040"/>
          </a:xfrm>
          <a:prstGeom prst="rect">
            <a:avLst/>
          </a:prstGeom>
          <a:ln w="0">
            <a:noFill/>
          </a:ln>
        </p:spPr>
      </p:pic>
      <p:pic>
        <p:nvPicPr>
          <p:cNvPr id="173" name="Image 12291" descr=""/>
          <p:cNvPicPr/>
          <p:nvPr/>
        </p:nvPicPr>
        <p:blipFill>
          <a:blip r:embed="rId3"/>
          <a:stretch/>
        </p:blipFill>
        <p:spPr>
          <a:xfrm>
            <a:off x="7326360" y="6191280"/>
            <a:ext cx="1456920" cy="447480"/>
          </a:xfrm>
          <a:prstGeom prst="rect">
            <a:avLst/>
          </a:prstGeom>
          <a:ln w="0">
            <a:noFill/>
          </a:ln>
        </p:spPr>
      </p:pic>
      <p:sp>
        <p:nvSpPr>
          <p:cNvPr id="174" name="Shape 12292"/>
          <p:cNvSpPr/>
          <p:nvPr/>
        </p:nvSpPr>
        <p:spPr>
          <a:xfrm>
            <a:off x="4394160" y="900000"/>
            <a:ext cx="1440" cy="4354560"/>
          </a:xfrm>
          <a:prstGeom prst="line">
            <a:avLst/>
          </a:prstGeom>
          <a:ln w="9360">
            <a:solidFill>
              <a:srgbClr val="4a7ebb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Shape 12293"/>
          <p:cNvSpPr/>
          <p:nvPr/>
        </p:nvSpPr>
        <p:spPr>
          <a:xfrm>
            <a:off x="1692360" y="314280"/>
            <a:ext cx="227772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ERAMATEKO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76" name="Shape 12294"/>
          <p:cNvSpPr/>
          <p:nvPr/>
        </p:nvSpPr>
        <p:spPr>
          <a:xfrm>
            <a:off x="4848120" y="331920"/>
            <a:ext cx="3179520" cy="5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2800" spc="-1" strike="noStrike">
                <a:solidFill>
                  <a:srgbClr val="000000"/>
                </a:solidFill>
                <a:latin typeface="Calibri"/>
                <a:ea typeface="Arial Unicode MS"/>
              </a:rPr>
              <a:t>PARA LLEVAR</a:t>
            </a:r>
            <a:endParaRPr b="0" lang="es-ES" sz="2800" spc="-1" strike="noStrike">
              <a:latin typeface="Arial"/>
            </a:endParaRPr>
          </a:p>
        </p:txBody>
      </p:sp>
      <p:sp>
        <p:nvSpPr>
          <p:cNvPr id="177" name="Shape 12295"/>
          <p:cNvSpPr/>
          <p:nvPr/>
        </p:nvSpPr>
        <p:spPr>
          <a:xfrm>
            <a:off x="144360" y="755640"/>
            <a:ext cx="4249440" cy="48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Gure gomendioa: ez eraman 30€ baino gehiago 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Botikak (izendun sobre/poltsa batean eta beharrezkoak diren azalpenekin)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Igerilekurako txanoa eta bisera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Bainujantzia(k), txankletak eta toallak.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Eguzkitako krema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Intsektuen aurkako krema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Arropa egokia (eguraldi on eta txarrerako)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Lo zakua eta linterna.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Kiroletako oinetakoak 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Errekarako oinetakoak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Etxeko zapatilak (edo txankletak nahikoa)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Kamiseta txuri bat (eskulan baterako)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Jertse lodi edo berokia (Mendukiloko kobazuloan 10ºC-ko tenperatura dago)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Motxila txiki bat (igerileku eta irteeretarako,  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   tira lodiko motxila erosoa)</a:t>
            </a:r>
            <a:endParaRPr b="0" lang="es-ES" sz="1600" spc="-1" strike="noStrike">
              <a:latin typeface="Arial"/>
            </a:endParaRPr>
          </a:p>
        </p:txBody>
      </p:sp>
      <p:sp>
        <p:nvSpPr>
          <p:cNvPr id="178" name="Shape 12296"/>
          <p:cNvSpPr/>
          <p:nvPr/>
        </p:nvSpPr>
        <p:spPr>
          <a:xfrm>
            <a:off x="4606920" y="755640"/>
            <a:ext cx="4249440" cy="48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Recomendamos no llevar más de 30€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Medicamentos (en un sobre con nombre y con sus respectivas instrucciones)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Gorro de piscina y visera.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Bañador(es), chancletas y toallas.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Crema solar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Crema anti-insectos.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Ropa adecuada (para buen y mal tiempo)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Saco de dormir y linterna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Calzado de deporte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Calzado de rio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Zapatillas de casa (o chancletas suficiente)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Una camiseta blanca (manualidad)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Jersey gordo o abrigo (En la Cueva de Mendukilo  hay 10ºC de temperatura) </a:t>
            </a:r>
            <a:endParaRPr b="0" lang="es-ES" sz="1600" spc="-1" strike="noStrike">
              <a:latin typeface="Arial"/>
            </a:endParaRPr>
          </a:p>
          <a:p>
            <a:pPr>
              <a:lnSpc>
                <a:spcPct val="114000"/>
              </a:lnSpc>
              <a:spcBef>
                <a:spcPts val="62"/>
              </a:spcBef>
              <a:spcAft>
                <a:spcPts val="62"/>
              </a:spcAft>
              <a:buNone/>
              <a:tabLst>
                <a:tab algn="l" pos="0"/>
              </a:tabLst>
            </a:pP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- Una mochila pequeña (para las piscinas y       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	</a:t>
            </a:r>
            <a:r>
              <a:rPr b="0" i="1" lang="es-ES" sz="1600" spc="-1" strike="noStrike">
                <a:solidFill>
                  <a:srgbClr val="000000"/>
                </a:solidFill>
                <a:latin typeface="Calibri"/>
                <a:ea typeface="Arial Unicode MS"/>
              </a:rPr>
              <a:t>   excursiones, de tiras anchas)</a:t>
            </a:r>
            <a:endParaRPr b="0" lang="es-E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LibreOffice/7.3.6.2$Windows_x86 LibreOffice_project/c28ca90fd6e1a19e189fc16c05f8f8924961e12e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2015-06-03T08:08:00Z</dcterms:created>
  <dc:creator>BlueDeep</dc:creator>
  <dc:description/>
  <dc:language>es-ES</dc:language>
  <cp:lastModifiedBy>Aitziber Artola</cp:lastModifiedBy>
  <dcterms:modified xsi:type="dcterms:W3CDTF">2024-07-05T06:47:17Z</dcterms:modified>
  <cp:revision>162</cp:revision>
  <dc:subject/>
  <dc:title>2013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20</vt:i4>
  </property>
  <property fmtid="{D5CDD505-2E9C-101B-9397-08002B2CF9AE}" pid="4" name="Slides">
    <vt:i4>20</vt:i4>
  </property>
</Properties>
</file>